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6" r:id="rId4"/>
    <p:sldId id="276" r:id="rId5"/>
    <p:sldId id="277" r:id="rId6"/>
    <p:sldId id="268" r:id="rId7"/>
    <p:sldId id="257" r:id="rId8"/>
    <p:sldId id="271" r:id="rId9"/>
    <p:sldId id="287" r:id="rId10"/>
    <p:sldId id="278" r:id="rId11"/>
    <p:sldId id="273" r:id="rId12"/>
    <p:sldId id="288" r:id="rId13"/>
    <p:sldId id="283" r:id="rId14"/>
    <p:sldId id="282" r:id="rId15"/>
    <p:sldId id="284" r:id="rId16"/>
    <p:sldId id="285" r:id="rId17"/>
    <p:sldId id="286" r:id="rId18"/>
    <p:sldId id="269" r:id="rId19"/>
    <p:sldId id="270" r:id="rId20"/>
    <p:sldId id="280" r:id="rId21"/>
    <p:sldId id="281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2" autoAdjust="0"/>
  </p:normalViewPr>
  <p:slideViewPr>
    <p:cSldViewPr>
      <p:cViewPr varScale="1">
        <p:scale>
          <a:sx n="84" d="100"/>
          <a:sy n="84" d="100"/>
        </p:scale>
        <p:origin x="15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09/12/2015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09/12/2015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09/12/2015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09/12/2015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do/url?sa=i&amp;rct=j&amp;q=&amp;esrc=s&amp;frm=1&amp;source=images&amp;cd=&amp;cad=rja&amp;uact=8&amp;ved=0CAcQjRw&amp;url=http://www.mopc.gob.do/noticias&amp;ei=mfxtVffhE8K6ggTQ04Bg&amp;bvm=bv.94455598,d.cWc&amp;psig=AFQjCNFdZ39D7SwWesVI-MiAFbrio8H8kQ&amp;ust=1433357820206798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tel:(829)%20688-1000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980728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Comunicaciones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Oficina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Asistencia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Vial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63888" y="1556792"/>
            <a:ext cx="5580112" cy="2232248"/>
          </a:xfrm>
        </p:spPr>
        <p:txBody>
          <a:bodyPr>
            <a:normAutofit/>
          </a:bodyPr>
          <a:lstStyle/>
          <a:p>
            <a:pPr algn="just"/>
            <a:r>
              <a:rPr lang="es-ES" sz="1800" dirty="0" smtClean="0">
                <a:solidFill>
                  <a:schemeClr val="tx1"/>
                </a:solidFill>
              </a:rPr>
              <a:t>El Ministerio de Obras Públicas y Comunicaciones (</a:t>
            </a:r>
            <a:r>
              <a:rPr lang="es-ES" sz="1800" b="1" dirty="0" smtClean="0">
                <a:solidFill>
                  <a:schemeClr val="tx1"/>
                </a:solidFill>
              </a:rPr>
              <a:t>MOPC</a:t>
            </a:r>
            <a:r>
              <a:rPr lang="es-ES" sz="1800" dirty="0" smtClean="0">
                <a:solidFill>
                  <a:schemeClr val="tx1"/>
                </a:solidFill>
              </a:rPr>
              <a:t>) y la Autoridad Metropolitana del Transporte (</a:t>
            </a:r>
            <a:r>
              <a:rPr lang="es-ES" sz="1800" b="1" dirty="0" err="1" smtClean="0">
                <a:solidFill>
                  <a:schemeClr val="tx1"/>
                </a:solidFill>
              </a:rPr>
              <a:t>Amet</a:t>
            </a:r>
            <a:r>
              <a:rPr lang="es-ES" sz="1800" dirty="0" smtClean="0">
                <a:solidFill>
                  <a:schemeClr val="tx1"/>
                </a:solidFill>
              </a:rPr>
              <a:t>) firmaron el día 20 de diciembre de 2012 un acuerdo interinstitucional a través del cual se comprometen a dar seguridad y asistencia vial en las principales carreteras del país.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 descr="C:\Users\rjavier\Desktop\show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314700" cy="2085975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38610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Este convenio establece que el control operativo y la logística de las camionetas quedaran bajo la responsabilidad y autoridad de la Seguridad Vial del MOPC.</a:t>
            </a: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0" y="458112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La primera etapa estaba compuesta por 24 unidades distribuidas de la siguiente manera: 3 patrullarán en la Autopista 6 de Noviembre; 3 en la Autopista Duarte hasta Villa Altagracia; 10, en la Autopista Las Américas hasta La Romana y 8 en la Autopista El Coral.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155679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Estos son los cálculos generales de las asistencias prestadas: </a:t>
            </a:r>
            <a:endParaRPr lang="en-US" dirty="0"/>
          </a:p>
          <a:p>
            <a:r>
              <a:rPr lang="es-ES" dirty="0" smtClean="0"/>
              <a:t> </a:t>
            </a:r>
            <a:endParaRPr lang="en-US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404664"/>
            <a:ext cx="91440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Comunicaciones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Oficina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Asistencia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Vial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967075"/>
              </p:ext>
            </p:extLst>
          </p:nvPr>
        </p:nvGraphicFramePr>
        <p:xfrm>
          <a:off x="179512" y="2636912"/>
          <a:ext cx="4176464" cy="37786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4471"/>
                <a:gridCol w="1951993"/>
              </a:tblGrid>
              <a:tr h="204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SERVICIOS</a:t>
                      </a:r>
                      <a:endParaRPr lang="es-E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CANT. ASISTENCIAS</a:t>
                      </a:r>
                      <a:endParaRPr lang="es-E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ACCIDENTES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1813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ANIMALES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678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CALENTAMIENTO DE VEHICULO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2706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COMBUSTIBLE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7990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ELECTRICO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671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FALLECIDOS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GRUAS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323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LESIONES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45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MECANICA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23746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NEUMATICOS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18136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SEGURIDAD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2194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TRASLADO A HOSPITAL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13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</a:rPr>
                        <a:t>TOTAL:</a:t>
                      </a:r>
                      <a:endParaRPr lang="es-E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effectLst/>
                        </a:rPr>
                        <a:t>58,336</a:t>
                      </a:r>
                      <a:endParaRPr lang="es-E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899592" y="223535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01/01/2014 - 31/12/2014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572000" y="222408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01/01/2015 - </a:t>
            </a:r>
            <a:r>
              <a:rPr lang="es-ES" dirty="0">
                <a:solidFill>
                  <a:prstClr val="black"/>
                </a:solidFill>
              </a:rPr>
              <a:t>31/10/2015</a:t>
            </a:r>
            <a:endParaRPr lang="es-ES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534635"/>
              </p:ext>
            </p:extLst>
          </p:nvPr>
        </p:nvGraphicFramePr>
        <p:xfrm>
          <a:off x="4644008" y="2615907"/>
          <a:ext cx="4248472" cy="3786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2824"/>
                <a:gridCol w="1985648"/>
              </a:tblGrid>
              <a:tr h="286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SERVICIOS</a:t>
                      </a: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CANT. ASISTENCIAS</a:t>
                      </a: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ACCIDENTES</a:t>
                      </a: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910</a:t>
                      </a: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ANIMALES</a:t>
                      </a: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CALENTAMIENTO DE VEHICULO</a:t>
                      </a: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1002</a:t>
                      </a: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COMBUSTIBLE</a:t>
                      </a: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14441</a:t>
                      </a: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ELECTRICO</a:t>
                      </a: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FALLECIDOS</a:t>
                      </a: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GRUAS</a:t>
                      </a: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LESIONES</a:t>
                      </a: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MECANICA</a:t>
                      </a: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60874</a:t>
                      </a: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NEUMATICOS</a:t>
                      </a: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43288</a:t>
                      </a: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SEGURIDAD</a:t>
                      </a: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3813</a:t>
                      </a: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TOTAL:</a:t>
                      </a: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124514</a:t>
                      </a: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1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rjavier\Desktop\las-americ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374" y="2197630"/>
            <a:ext cx="5868144" cy="454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0" y="1503479"/>
            <a:ext cx="9144000" cy="576064"/>
          </a:xfrm>
        </p:spPr>
        <p:txBody>
          <a:bodyPr>
            <a:noAutofit/>
          </a:bodyPr>
          <a:lstStyle/>
          <a:p>
            <a:pPr algn="just"/>
            <a:r>
              <a:rPr lang="es-MX" sz="1600" dirty="0" smtClean="0">
                <a:solidFill>
                  <a:prstClr val="black"/>
                </a:solidFill>
              </a:rPr>
              <a:t>Este cuadro comparativo que nos indica las vías de mayor incidencia teniendo Las Américas con </a:t>
            </a:r>
            <a:r>
              <a:rPr lang="es-ES" sz="1600" dirty="0" smtClean="0">
                <a:solidFill>
                  <a:schemeClr val="dk1"/>
                </a:solidFill>
              </a:rPr>
              <a:t>15,411</a:t>
            </a:r>
            <a:endParaRPr lang="es-ES" sz="1600" dirty="0">
              <a:solidFill>
                <a:schemeClr val="dk1"/>
              </a:solidFill>
            </a:endParaRPr>
          </a:p>
          <a:p>
            <a:pPr algn="just"/>
            <a:r>
              <a:rPr lang="es-MX" sz="1600" dirty="0" smtClean="0">
                <a:solidFill>
                  <a:prstClr val="black"/>
                </a:solidFill>
              </a:rPr>
              <a:t> servicios, estos datos son solamente en lo que va de año 2015.</a:t>
            </a:r>
            <a:r>
              <a:rPr lang="es-DO" sz="1600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980728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Comunicaciones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Oficina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Asistencia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Vial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078857"/>
              </p:ext>
            </p:extLst>
          </p:nvPr>
        </p:nvGraphicFramePr>
        <p:xfrm>
          <a:off x="107504" y="2201247"/>
          <a:ext cx="3456384" cy="45401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4914"/>
                <a:gridCol w="1741470"/>
              </a:tblGrid>
              <a:tr h="199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ZONA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CANT. ASISTENCIAS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AMERICA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15411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ATLANTICO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10701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CIBAO NORTE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12307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CIBAO SUR TRAMO 1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10930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CIBAO SUR TRAMO 2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7252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CIRC. NORTE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6028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CIRCUNVALACION SANTO DOMINGO TRAMO 1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3229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CIRCUNVALACION SANTO DOMINGO TRAMO 2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962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CORAL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7252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MICHES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2452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PUNTA CANA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9584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SAMANA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8670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 JUAN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3596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 ESTE TRAMO 1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15388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 ESTE TRAMO 2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4437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 OESTE TRAMO 1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4441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 OESTE TRAMO 2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741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ZONA CENTRAL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1133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TOTAL: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124514</a:t>
                      </a:r>
                    </a:p>
                  </a:txBody>
                  <a:tcPr marL="24143" marR="24143" marT="24143" marB="24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70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5760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sz="1800" dirty="0" smtClean="0">
                <a:solidFill>
                  <a:prstClr val="black"/>
                </a:solidFill>
              </a:rPr>
              <a:t>Aquí mostramos un cuadro comparativo que nos indica los tipos de servicios y la cantidad de estos</a:t>
            </a:r>
          </a:p>
          <a:p>
            <a:pPr algn="just"/>
            <a:r>
              <a:rPr lang="es-ES" sz="1800" dirty="0" smtClean="0">
                <a:solidFill>
                  <a:prstClr val="black"/>
                </a:solidFill>
              </a:rPr>
              <a:t>realizadas desde 2012 hasta septiembre de 2015: </a:t>
            </a:r>
            <a:r>
              <a:rPr lang="es-DO" sz="1800" dirty="0" smtClean="0">
                <a:solidFill>
                  <a:prstClr val="black"/>
                </a:solidFill>
              </a:rPr>
              <a:t> </a:t>
            </a: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www.mopc.gob.do/ImageGen.ashx?image=/media/159528/dsc_9843.jpg&amp;constrain=tru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20785"/>
            <a:ext cx="8784976" cy="336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980728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Comunicaciones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Oficina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Asistencia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Vial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179512" y="4581128"/>
          <a:ext cx="8784976" cy="2139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9458"/>
                <a:gridCol w="1176888"/>
                <a:gridCol w="1332227"/>
                <a:gridCol w="1430521"/>
                <a:gridCol w="1108434"/>
                <a:gridCol w="1274304"/>
                <a:gridCol w="1053144"/>
              </a:tblGrid>
              <a:tr h="340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DO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dirty="0" smtClean="0">
                          <a:effectLst/>
                        </a:rPr>
                        <a:t>AÑO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dirty="0">
                          <a:effectLst/>
                        </a:rPr>
                        <a:t>SEGURIDAD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dirty="0">
                          <a:effectLst/>
                        </a:rPr>
                        <a:t>NEUMÁTICOS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dirty="0">
                          <a:effectLst/>
                        </a:rPr>
                        <a:t>COMBUSTIBLE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dirty="0">
                          <a:effectLst/>
                        </a:rPr>
                        <a:t>MECÁNICA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dirty="0">
                          <a:effectLst/>
                        </a:rPr>
                        <a:t>ACCIDENTES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dirty="0">
                          <a:effectLst/>
                        </a:rPr>
                        <a:t>TOTAL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40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dirty="0">
                          <a:effectLst/>
                        </a:rPr>
                        <a:t>AÑO 2012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215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153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126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153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730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0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>
                          <a:effectLst/>
                        </a:rPr>
                        <a:t>AÑO 2013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4,338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3,350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2,827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3,151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1,946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15,612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0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>
                          <a:effectLst/>
                        </a:rPr>
                        <a:t>AÑO 2014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3,671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18,141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8,254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25,729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3,108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58,903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0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>
                          <a:effectLst/>
                        </a:rPr>
                        <a:t>AÑO 2015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4,816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36,498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14,903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52,295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2,615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111,127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56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400" dirty="0">
                          <a:effectLst/>
                        </a:rPr>
                        <a:t>SUB TOTAL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13,040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58,142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26,110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81,328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7,752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186,372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82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76064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MOPC inicia Operativo Navideño de Asistencia y Protección Vial</a:t>
            </a:r>
            <a:r>
              <a:rPr lang="es-D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980728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Comunicaciones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Oficina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Asistencia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Vial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3600" y="485970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El ministro de Obras Públicas, </a:t>
            </a:r>
            <a:r>
              <a:rPr lang="es-ES" b="1" dirty="0"/>
              <a:t>Gonzalo Castillo</a:t>
            </a:r>
            <a:r>
              <a:rPr lang="es-ES" dirty="0"/>
              <a:t>, dejó en funcionamiento este martes primero de diciembre el </a:t>
            </a:r>
            <a:r>
              <a:rPr lang="es-ES" b="1" dirty="0"/>
              <a:t>Operativo Navideño de Asistencia y Protección Vial 2015 </a:t>
            </a:r>
            <a:r>
              <a:rPr lang="es-ES" dirty="0"/>
              <a:t>en todas las carreteras a nivel nacional, y que contará con la integración de más de 225 nuevas unidades de la Comisión Militar y Policial (COMIPOL), las cuales se agregan a las ya existentes.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3902"/>
            <a:ext cx="9144000" cy="285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92" y="2204864"/>
            <a:ext cx="5870626" cy="4515800"/>
          </a:xfrm>
          <a:prstGeom prst="rect">
            <a:avLst/>
          </a:prstGeom>
        </p:spPr>
      </p:pic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576064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MOPC inicia Operativo Navideño de Asistencia y Protección Vial</a:t>
            </a:r>
            <a:r>
              <a:rPr lang="es-D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980728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Comunicaciones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Oficina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Asistencia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Vial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2204864"/>
            <a:ext cx="326841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La actividad, </a:t>
            </a:r>
            <a:r>
              <a:rPr lang="es-ES" dirty="0" smtClean="0"/>
              <a:t>contó </a:t>
            </a:r>
            <a:r>
              <a:rPr lang="es-ES" dirty="0"/>
              <a:t>con la asistencia del Jefe de la Policía Nacional, mayor general Nelson Peguero Paredes, así como </a:t>
            </a:r>
            <a:r>
              <a:rPr lang="es-ES" dirty="0" smtClean="0"/>
              <a:t>autoridades </a:t>
            </a:r>
            <a:r>
              <a:rPr lang="es-ES" dirty="0"/>
              <a:t>de la Autoridad Metropolitana de Transporte (AMET), el Centro Especializado de Seguridad Turística (</a:t>
            </a:r>
            <a:r>
              <a:rPr lang="es-ES" dirty="0" err="1"/>
              <a:t>Cestur</a:t>
            </a:r>
            <a:r>
              <a:rPr lang="es-ES" dirty="0"/>
              <a:t>), y la Comisión Militar y Policial.</a:t>
            </a:r>
          </a:p>
          <a:p>
            <a:pPr algn="just"/>
            <a:r>
              <a:rPr lang="es-ES" dirty="0"/>
              <a:t> </a:t>
            </a:r>
          </a:p>
          <a:p>
            <a:pPr algn="just"/>
            <a:r>
              <a:rPr lang="es-ES" dirty="0"/>
              <a:t>También, el general Gerardo de los Santos Mora, viceministro de las Fuerzas Armadas, y el gobernador de la provincia Santo Domingo, Juan Frías, entre otros.</a:t>
            </a:r>
          </a:p>
        </p:txBody>
      </p:sp>
    </p:spTree>
    <p:extLst>
      <p:ext uri="{BB962C8B-B14F-4D97-AF65-F5344CB8AC3E}">
        <p14:creationId xmlns:p14="http://schemas.microsoft.com/office/powerpoint/2010/main" val="46466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410" y="2204864"/>
            <a:ext cx="5873108" cy="4515800"/>
          </a:xfrm>
          <a:prstGeom prst="rect">
            <a:avLst/>
          </a:prstGeom>
        </p:spPr>
      </p:pic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576064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MOPC inicia Operativo Navideño de Asistencia y Protección Vial</a:t>
            </a:r>
            <a:r>
              <a:rPr lang="es-D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980728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Comunicaciones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Oficina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Asistencia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Vial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2204864"/>
            <a:ext cx="3265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Castillo </a:t>
            </a:r>
            <a:r>
              <a:rPr lang="es-ES" dirty="0"/>
              <a:t>dijo que el </a:t>
            </a:r>
            <a:r>
              <a:rPr lang="es-ES" dirty="0" smtClean="0"/>
              <a:t>operativo se </a:t>
            </a:r>
            <a:r>
              <a:rPr lang="es-ES" dirty="0"/>
              <a:t>extenderá hasta el 15 de </a:t>
            </a:r>
            <a:r>
              <a:rPr lang="es-ES" dirty="0" smtClean="0"/>
              <a:t>enero y </a:t>
            </a:r>
            <a:r>
              <a:rPr lang="es-ES" dirty="0"/>
              <a:t>será reforzado con 25 nuevas patrullas, 20 talleres móviles, </a:t>
            </a:r>
            <a:r>
              <a:rPr lang="es-ES" dirty="0" smtClean="0"/>
              <a:t>ambulancias </a:t>
            </a:r>
            <a:r>
              <a:rPr lang="es-ES" dirty="0"/>
              <a:t>con personal médico, especialistas en emergencias, grúas, unidades motorizadas que accionarán en el casco urbano.  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Recordó la seguridad </a:t>
            </a:r>
            <a:r>
              <a:rPr lang="es-ES" dirty="0"/>
              <a:t>vial ha pasado a formar parte del 911, del que dijo está dando cobertura en todas las carreteras del país a través de las unidades asignadas a dar seguridad vial.</a:t>
            </a:r>
          </a:p>
        </p:txBody>
      </p:sp>
    </p:spTree>
    <p:extLst>
      <p:ext uri="{BB962C8B-B14F-4D97-AF65-F5344CB8AC3E}">
        <p14:creationId xmlns:p14="http://schemas.microsoft.com/office/powerpoint/2010/main" val="24296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494" y="2204864"/>
            <a:ext cx="4790506" cy="4653136"/>
          </a:xfrm>
          <a:prstGeom prst="rect">
            <a:avLst/>
          </a:prstGeom>
        </p:spPr>
      </p:pic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576064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MOPC inicia Operativo Navideño de Asistencia y Protección Vial</a:t>
            </a:r>
            <a:r>
              <a:rPr lang="es-D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980728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Comunicaciones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Oficina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Asistencia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Vial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2204864"/>
            <a:ext cx="4353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las nuevas unidades estarán diseminadas en las principales carreteras del país: en la región Norte, desde la Capital hasta Santiago, Puerto Plata y Nagua; en el Sur abarcará San Cristóbal, </a:t>
            </a:r>
            <a:r>
              <a:rPr lang="es-ES" dirty="0" err="1"/>
              <a:t>Baní</a:t>
            </a:r>
            <a:r>
              <a:rPr lang="es-ES" dirty="0"/>
              <a:t>, Barahona y Pedernales; en el Este serán reforzados los corredores San Pedro de Macorís, La Romana, La Altagracia y Miches</a:t>
            </a:r>
            <a:r>
              <a:rPr lang="es-ES" dirty="0" smtClean="0"/>
              <a:t>. 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Para el programa </a:t>
            </a:r>
            <a:r>
              <a:rPr lang="es-ES" dirty="0"/>
              <a:t>de Seguridad Ciudadana, el MOPC adicionará 20 motocicletas a los ocho corredores del polígono central, que </a:t>
            </a:r>
            <a:r>
              <a:rPr lang="es-ES" dirty="0" smtClean="0"/>
              <a:t>incluye Cristo </a:t>
            </a:r>
            <a:r>
              <a:rPr lang="es-ES" dirty="0"/>
              <a:t>Rey, Hoyo de </a:t>
            </a:r>
            <a:r>
              <a:rPr lang="es-ES" dirty="0" err="1"/>
              <a:t>Chulín</a:t>
            </a:r>
            <a:r>
              <a:rPr lang="es-ES" dirty="0"/>
              <a:t>, Aeropuerto El Higüero, La Parroquia, </a:t>
            </a:r>
            <a:r>
              <a:rPr lang="es-ES" dirty="0" smtClean="0"/>
              <a:t>Embajada Americana, </a:t>
            </a:r>
            <a:r>
              <a:rPr lang="es-ES" dirty="0"/>
              <a:t>y en las principales arterias comerciales </a:t>
            </a:r>
            <a:r>
              <a:rPr lang="es-ES" dirty="0" smtClean="0"/>
              <a:t>40 </a:t>
            </a:r>
            <a:r>
              <a:rPr lang="es-ES" dirty="0"/>
              <a:t>hombres, en apoyo al patrullaje de la Policía.</a:t>
            </a:r>
          </a:p>
        </p:txBody>
      </p:sp>
    </p:spTree>
    <p:extLst>
      <p:ext uri="{BB962C8B-B14F-4D97-AF65-F5344CB8AC3E}">
        <p14:creationId xmlns:p14="http://schemas.microsoft.com/office/powerpoint/2010/main" val="172111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148" y="2204864"/>
            <a:ext cx="4786852" cy="3600400"/>
          </a:xfrm>
          <a:prstGeom prst="rect">
            <a:avLst/>
          </a:prstGeom>
        </p:spPr>
      </p:pic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576064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MOPC inicia Operativo Navideño de Asistencia y Protección Vial</a:t>
            </a:r>
            <a:r>
              <a:rPr lang="es-D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980728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Comunicaciones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Oficina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Asistencia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Vial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2204864"/>
            <a:ext cx="43534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Asimismo, serán establecidos corredores nocturnos en todas las vías que conducen hacia los aeropuertos Internacional José Francisco Peña Gómez, </a:t>
            </a:r>
            <a:r>
              <a:rPr lang="es-ES" dirty="0" smtClean="0"/>
              <a:t>Joaquín </a:t>
            </a:r>
            <a:r>
              <a:rPr lang="es-ES" dirty="0"/>
              <a:t>Balaguer, Punta Cana, Puerto Plata, e Internacional Cibao.   </a:t>
            </a:r>
            <a:endParaRPr lang="es-ES" dirty="0" smtClean="0"/>
          </a:p>
          <a:p>
            <a:pPr algn="just"/>
            <a:r>
              <a:rPr lang="es-ES" dirty="0"/>
              <a:t> </a:t>
            </a:r>
          </a:p>
          <a:p>
            <a:pPr algn="just"/>
            <a:r>
              <a:rPr lang="es-ES" dirty="0" smtClean="0"/>
              <a:t>La </a:t>
            </a:r>
            <a:r>
              <a:rPr lang="es-ES" dirty="0"/>
              <a:t>segunda fase, que inicia </a:t>
            </a:r>
            <a:r>
              <a:rPr lang="es-ES" dirty="0" smtClean="0"/>
              <a:t>el 15 </a:t>
            </a:r>
            <a:r>
              <a:rPr lang="es-ES" dirty="0"/>
              <a:t>de diciembre y que abarca el asueto de fin año, Obras Públicas se sumará al Centro de Operaciones de Emergencias (COE) que es el organismo que regentea y coordina todas las operaciones, según la Ley 147-02</a:t>
            </a:r>
            <a:r>
              <a:rPr lang="es-ES" dirty="0" smtClean="0"/>
              <a:t>.</a:t>
            </a:r>
          </a:p>
          <a:p>
            <a:pPr algn="just"/>
            <a:endParaRPr lang="es-ES" dirty="0" smtClean="0"/>
          </a:p>
        </p:txBody>
      </p:sp>
      <p:sp>
        <p:nvSpPr>
          <p:cNvPr id="5" name="Rectángulo 4"/>
          <p:cNvSpPr/>
          <p:nvPr/>
        </p:nvSpPr>
        <p:spPr>
          <a:xfrm>
            <a:off x="0" y="594928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El </a:t>
            </a:r>
            <a:r>
              <a:rPr lang="es-ES" dirty="0" err="1"/>
              <a:t>Call</a:t>
            </a:r>
            <a:r>
              <a:rPr lang="es-ES" dirty="0"/>
              <a:t> Center del MOPC, con el número </a:t>
            </a:r>
            <a:r>
              <a:rPr lang="es-ES" dirty="0">
                <a:hlinkClick r:id="rId3"/>
              </a:rPr>
              <a:t>(829) 688-1000</a:t>
            </a:r>
            <a:r>
              <a:rPr lang="es-ES" dirty="0"/>
              <a:t>, está disponible 24/7 para llamadas de quienes precisen de la asistencia de la Comisión Militar y Policial.</a:t>
            </a:r>
          </a:p>
        </p:txBody>
      </p:sp>
    </p:spTree>
    <p:extLst>
      <p:ext uri="{BB962C8B-B14F-4D97-AF65-F5344CB8AC3E}">
        <p14:creationId xmlns:p14="http://schemas.microsoft.com/office/powerpoint/2010/main" val="5498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750" y="151062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Hacia donde queremos ir:  </a:t>
            </a:r>
            <a:endParaRPr lang="es-D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57086" y="5691618"/>
            <a:ext cx="9177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DO" dirty="0" smtClean="0"/>
              <a:t>Al ampliar la capacidad de recepción podemos atender mas llamadas y con la localización satelital no seria  necesario que el usuario detalle su ubicación </a:t>
            </a:r>
            <a:endParaRPr lang="es-DO" dirty="0"/>
          </a:p>
        </p:txBody>
      </p:sp>
      <p:pic>
        <p:nvPicPr>
          <p:cNvPr id="4098" name="Picture 2" descr="http://www.eldiariony.com/apps/pbcsi.dll/storyimage/IM/20140530/LOCALES/140539933/AR/0/AR-140539933.jpg?ExactW=640&amp;ExactH=450&amp;imageversion=Arti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08370"/>
            <a:ext cx="5238398" cy="368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980728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Comunicaciones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Oficina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Asistencia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Vial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83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750" y="151062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Hacia donde queremos ir:  </a:t>
            </a:r>
            <a:endParaRPr lang="es-D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95536" y="5080084"/>
            <a:ext cx="81377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DO" dirty="0" smtClean="0"/>
              <a:t>Modernizando los vehículos de la Seguridad Vial se reduce considerablemente la cantidad de segundos entre la llamada del necesitado y el equipo de respuesta ubicando satelitalmente las llamadas y reenviándolas al vehículo mas cercano o la institución a quien le competa. </a:t>
            </a:r>
            <a:endParaRPr lang="es-DO" dirty="0"/>
          </a:p>
        </p:txBody>
      </p:sp>
      <p:pic>
        <p:nvPicPr>
          <p:cNvPr id="5122" name="Picture 2" descr="http://ts1.mm.bing.net/th?id=HN.608003400623194118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9427"/>
            <a:ext cx="3905870" cy="292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eyiyi1.files.wordpress.com/2011/02/patrullas-de-ecatep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06" y="2129943"/>
            <a:ext cx="4231928" cy="293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980728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Comunicaciones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Oficina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Asistencia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Vial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123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88587"/>
            <a:ext cx="4752528" cy="3972661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932040" y="1688588"/>
            <a:ext cx="4211960" cy="3972660"/>
          </a:xfrm>
        </p:spPr>
        <p:txBody>
          <a:bodyPr>
            <a:normAutofit/>
          </a:bodyPr>
          <a:lstStyle/>
          <a:p>
            <a:pPr algn="just"/>
            <a:r>
              <a:rPr lang="es-ES" sz="1800" dirty="0" smtClean="0">
                <a:solidFill>
                  <a:schemeClr val="tx1"/>
                </a:solidFill>
              </a:rPr>
              <a:t>La </a:t>
            </a:r>
            <a:r>
              <a:rPr lang="es-ES" sz="1800" dirty="0">
                <a:solidFill>
                  <a:schemeClr val="tx1"/>
                </a:solidFill>
              </a:rPr>
              <a:t>Comisión Militar y Policial del MOPC </a:t>
            </a:r>
            <a:r>
              <a:rPr lang="es-ES" sz="1800" dirty="0" smtClean="0">
                <a:solidFill>
                  <a:schemeClr val="tx1"/>
                </a:solidFill>
              </a:rPr>
              <a:t>a creado el “</a:t>
            </a:r>
            <a:r>
              <a:rPr lang="es-ES" sz="1800" b="1" dirty="0" smtClean="0">
                <a:solidFill>
                  <a:schemeClr val="tx1"/>
                </a:solidFill>
              </a:rPr>
              <a:t>Plan </a:t>
            </a:r>
            <a:r>
              <a:rPr lang="es-ES" sz="1800" b="1" dirty="0">
                <a:solidFill>
                  <a:schemeClr val="tx1"/>
                </a:solidFill>
              </a:rPr>
              <a:t>de Protección y Asistencia Vial</a:t>
            </a:r>
            <a:r>
              <a:rPr lang="es-ES" sz="1800" dirty="0" smtClean="0">
                <a:solidFill>
                  <a:schemeClr val="tx1"/>
                </a:solidFill>
              </a:rPr>
              <a:t>” manteniendo </a:t>
            </a:r>
            <a:r>
              <a:rPr lang="es-ES" sz="1800" dirty="0">
                <a:solidFill>
                  <a:schemeClr val="tx1"/>
                </a:solidFill>
              </a:rPr>
              <a:t>la vigilancia, protección, seguridad y asistencia vial a nivel nacional</a:t>
            </a:r>
            <a:r>
              <a:rPr lang="es-ES" sz="1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ES" sz="1800" dirty="0">
              <a:solidFill>
                <a:schemeClr val="tx1"/>
              </a:solidFill>
            </a:endParaRPr>
          </a:p>
          <a:p>
            <a:pPr algn="just"/>
            <a:r>
              <a:rPr lang="es-ES" sz="1800" dirty="0" smtClean="0">
                <a:solidFill>
                  <a:schemeClr val="tx1"/>
                </a:solidFill>
              </a:rPr>
              <a:t>Si sufres un accidente o avería en tu </a:t>
            </a:r>
            <a:r>
              <a:rPr lang="es-ES" sz="1800" dirty="0" err="1" smtClean="0">
                <a:solidFill>
                  <a:schemeClr val="tx1"/>
                </a:solidFill>
              </a:rPr>
              <a:t>vehiculo</a:t>
            </a:r>
            <a:r>
              <a:rPr lang="es-ES" sz="1800" dirty="0" smtClean="0">
                <a:solidFill>
                  <a:schemeClr val="tx1"/>
                </a:solidFill>
              </a:rPr>
              <a:t> solo tienes que llamar al numero de </a:t>
            </a:r>
            <a:r>
              <a:rPr lang="es-ES" sz="1800" dirty="0">
                <a:solidFill>
                  <a:schemeClr val="tx1"/>
                </a:solidFill>
              </a:rPr>
              <a:t>asistencia </a:t>
            </a:r>
            <a:r>
              <a:rPr lang="es-ES" sz="1800" b="1" dirty="0">
                <a:solidFill>
                  <a:schemeClr val="tx1"/>
                </a:solidFill>
              </a:rPr>
              <a:t>(829) </a:t>
            </a:r>
            <a:r>
              <a:rPr lang="es-ES" sz="1800" b="1" dirty="0" smtClean="0">
                <a:solidFill>
                  <a:schemeClr val="tx1"/>
                </a:solidFill>
              </a:rPr>
              <a:t>688-1000 </a:t>
            </a:r>
            <a:r>
              <a:rPr lang="es-ES" sz="1800" dirty="0">
                <a:solidFill>
                  <a:schemeClr val="tx1"/>
                </a:solidFill>
              </a:rPr>
              <a:t>que está disponible las 24 horas del día, los 7 días a la </a:t>
            </a:r>
            <a:r>
              <a:rPr lang="es-ES" sz="1800" dirty="0" smtClean="0">
                <a:solidFill>
                  <a:schemeClr val="tx1"/>
                </a:solidFill>
              </a:rPr>
              <a:t>semana.</a:t>
            </a:r>
          </a:p>
          <a:p>
            <a:pPr algn="just"/>
            <a:endParaRPr lang="es-E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404664"/>
            <a:ext cx="91440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 Obras Públicas y Comunicaciones </a:t>
            </a:r>
            <a:b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Oficina de Acceso a la Información Pública Etica y Transparencia </a:t>
            </a:r>
            <a:b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Asistencia y Seguridad Vial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18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750" y="180946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Acción Pendiente:  </a:t>
            </a:r>
            <a:endParaRPr lang="es-D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980728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Comunicaciones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Oficina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Asistencia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Vial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3508" y="2853219"/>
            <a:ext cx="8856984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400"/>
              </a:spcAft>
              <a:buFont typeface="+mj-lt"/>
              <a:buAutoNum type="arabicPeriod"/>
            </a:pPr>
            <a:r>
              <a:rPr lang="es-ES" b="1" dirty="0" smtClean="0">
                <a:solidFill>
                  <a:srgbClr val="212121"/>
                </a:solidFill>
                <a:latin typeface="Segoe UI" panose="020B0502040204020203" pitchFamily="34" charset="0"/>
              </a:rPr>
              <a:t> Creación </a:t>
            </a:r>
            <a:r>
              <a:rPr lang="es-ES" b="1" dirty="0">
                <a:solidFill>
                  <a:srgbClr val="212121"/>
                </a:solidFill>
                <a:latin typeface="Segoe UI" panose="020B0502040204020203" pitchFamily="34" charset="0"/>
              </a:rPr>
              <a:t>del portal/Aplicación </a:t>
            </a:r>
            <a:r>
              <a:rPr lang="es-ES" b="1" dirty="0" smtClean="0">
                <a:solidFill>
                  <a:srgbClr val="212121"/>
                </a:solidFill>
                <a:latin typeface="Segoe UI" panose="020B0502040204020203" pitchFamily="34" charset="0"/>
              </a:rPr>
              <a:t>Móvil </a:t>
            </a:r>
            <a:r>
              <a:rPr lang="es-ES" dirty="0" smtClean="0">
                <a:solidFill>
                  <a:srgbClr val="212121"/>
                </a:solidFill>
                <a:latin typeface="Segoe UI" panose="020B0502040204020203" pitchFamily="34" charset="0"/>
              </a:rPr>
              <a:t>(Diciembre 2015)</a:t>
            </a:r>
          </a:p>
          <a:p>
            <a:pPr>
              <a:spcAft>
                <a:spcPts val="1400"/>
              </a:spcAft>
              <a:buFont typeface="+mj-lt"/>
              <a:buAutoNum type="arabicPeriod"/>
            </a:pPr>
            <a:r>
              <a:rPr lang="es-ES" b="1" dirty="0" smtClean="0">
                <a:solidFill>
                  <a:srgbClr val="212121"/>
                </a:solidFill>
                <a:latin typeface="Segoe UI" panose="020B0502040204020203" pitchFamily="34" charset="0"/>
              </a:rPr>
              <a:t> Mapa </a:t>
            </a:r>
            <a:r>
              <a:rPr lang="es-ES" b="1" dirty="0">
                <a:solidFill>
                  <a:srgbClr val="212121"/>
                </a:solidFill>
                <a:latin typeface="Segoe UI" panose="020B0502040204020203" pitchFamily="34" charset="0"/>
              </a:rPr>
              <a:t>Interactivo con puestos de asistencia vial </a:t>
            </a:r>
            <a:r>
              <a:rPr lang="es-ES" b="1" dirty="0" smtClean="0">
                <a:solidFill>
                  <a:srgbClr val="212121"/>
                </a:solidFill>
                <a:latin typeface="Segoe UI" panose="020B0502040204020203" pitchFamily="34" charset="0"/>
              </a:rPr>
              <a:t>disponible </a:t>
            </a:r>
            <a:r>
              <a:rPr lang="es-ES" dirty="0" smtClean="0">
                <a:solidFill>
                  <a:srgbClr val="212121"/>
                </a:solidFill>
                <a:latin typeface="Segoe UI" panose="020B0502040204020203" pitchFamily="34" charset="0"/>
              </a:rPr>
              <a:t>(Diciembre 2015)</a:t>
            </a:r>
            <a:endParaRPr lang="es-ES" dirty="0">
              <a:solidFill>
                <a:srgbClr val="212121"/>
              </a:solidFill>
              <a:latin typeface="Segoe UI" panose="020B0502040204020203" pitchFamily="34" charset="0"/>
            </a:endParaRPr>
          </a:p>
          <a:p>
            <a:pPr>
              <a:spcAft>
                <a:spcPts val="1400"/>
              </a:spcAft>
              <a:buFont typeface="+mj-lt"/>
              <a:buAutoNum type="arabicPeriod"/>
            </a:pPr>
            <a:r>
              <a:rPr lang="es-ES" b="1" dirty="0" smtClean="0">
                <a:solidFill>
                  <a:srgbClr val="212121"/>
                </a:solidFill>
                <a:latin typeface="Segoe UI" panose="020B0502040204020203" pitchFamily="34" charset="0"/>
              </a:rPr>
              <a:t> Herramienta </a:t>
            </a:r>
            <a:r>
              <a:rPr lang="es-ES" b="1" dirty="0">
                <a:solidFill>
                  <a:srgbClr val="212121"/>
                </a:solidFill>
                <a:latin typeface="Segoe UI" panose="020B0502040204020203" pitchFamily="34" charset="0"/>
              </a:rPr>
              <a:t>para </a:t>
            </a:r>
            <a:r>
              <a:rPr lang="es-ES" b="1" dirty="0" smtClean="0">
                <a:solidFill>
                  <a:srgbClr val="212121"/>
                </a:solidFill>
                <a:latin typeface="Segoe UI" panose="020B0502040204020203" pitchFamily="34" charset="0"/>
              </a:rPr>
              <a:t>solicitar asistencia y seguridad vial </a:t>
            </a:r>
            <a:r>
              <a:rPr lang="es-ES" dirty="0" smtClean="0">
                <a:solidFill>
                  <a:srgbClr val="212121"/>
                </a:solidFill>
                <a:latin typeface="Segoe UI" panose="020B0502040204020203" pitchFamily="34" charset="0"/>
              </a:rPr>
              <a:t>(Enero-Febrero 2016)</a:t>
            </a:r>
            <a:endParaRPr lang="es-ES" dirty="0">
              <a:solidFill>
                <a:srgbClr val="212121"/>
              </a:solidFill>
              <a:latin typeface="Segoe UI" panose="020B0502040204020203" pitchFamily="34" charset="0"/>
            </a:endParaRPr>
          </a:p>
          <a:p>
            <a:pPr>
              <a:spcAft>
                <a:spcPts val="1400"/>
              </a:spcAft>
              <a:buFont typeface="+mj-lt"/>
              <a:buAutoNum type="arabicPeriod"/>
            </a:pPr>
            <a:r>
              <a:rPr lang="es-ES" b="1" dirty="0" smtClean="0">
                <a:solidFill>
                  <a:srgbClr val="212121"/>
                </a:solidFill>
                <a:latin typeface="Segoe UI" panose="020B0502040204020203" pitchFamily="34" charset="0"/>
              </a:rPr>
              <a:t> Implementación herramienta </a:t>
            </a:r>
            <a:r>
              <a:rPr lang="es-ES" dirty="0" smtClean="0">
                <a:solidFill>
                  <a:srgbClr val="212121"/>
                </a:solidFill>
                <a:latin typeface="Segoe UI" panose="020B0502040204020203" pitchFamily="34" charset="0"/>
              </a:rPr>
              <a:t>(Marzo-Abril 2016)</a:t>
            </a:r>
            <a:endParaRPr lang="es-ES" i="0" dirty="0">
              <a:solidFill>
                <a:srgbClr val="212121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3" name="AutoShape 2" descr="data:image/jpeg;base64,/9j/4AAQSkZJRgABAQAAAQABAAD/2wCEAAkGBxQTEhQUExQWFhQXGBcYFxcYGRcXFxgWHRQXFxkbHBgaHigiGhwlHBcUITEhJSorLi4uFx8zODMsNygtLisBCgoKDg0OGxAQGy0kICQsLCwsLCwsLSwvLCwsNCwsLCwsLCwsLCwsLCwsLCwsLCwsLCwsLCwsLCwsLCwsLCwsLP/AABEIAKoA8AMBEQACEQEDEQH/xAAcAAABBQEBAQAAAAAAAAAAAAAAAwQFBgcCAQj/xABEEAABAwIDBAcFBQQKAgMAAAABAAIRAwQFEiEGMUFREyJhcYGRoQcyQrHBI1JictEzQ4LwFBU1U5KissLh8URzFoPS/8QAGwEBAAMBAQEBAAAAAAAAAAAAAAECAwQFBgf/xAAzEQACAQIEAwYFBAMBAQAAAAAAAQIDEQQSITEFQVETFGFxkaEiMoHR8EJSkrEjweEzgv/aAAwDAQACEQMRAD8A3FACAEAIAQAgBACAEAIAQAgBACA8JQFaxTbWhTdkpA16nKnqB4ifRdlLBTkry0XicFbH04PLH4n4EFiO1V873Leoxv5DMeRXVTwuHW8k/qcdTGYp/LFr6FZudp7lx1cQdxBmf+F2xw9NLRHnyxFWT1bEaWNumajc/wDEY8tx8VZ0ly0Kqo/1K47obUuaf2YA/A4tKo8OnzLxrtPa3kx43byqwgszEfdeR5zBWbwNOW/sbR4hVi9H6k3g3tHa85a9MU+Tg6Z8CPquSrw5rWDudtHiqlpNW8i7Wd4yq3NTcHDsXnThKDtJHqQqRmrxdxdVLggBACAEAIAQAgBACAEAIAQAgBACAEAIAQAgGt/fspCXHU7mjee5aU6bm9DOpVjTV2QFTC6l6Q6u8to7xSaYzd55fzourtI0NIK76nH2U8RrUdo9EWCxsKdFuWkxrByAjz5rknOU3eTudsKcYK0VYVquAEkwBvKqiZGX7d39OvVZ0YByggvHxTEDwg+a9rB05Qi83oeHjZxqTWXlzKx0S7LnDlPDSS4yklhFqytNKo9tPix2UTPEE8uxZVJOHxJXNKcFP4W7EdiWHGk91N0EjiNxHNawqKSujKdJxdmL4NjlS1cCCS3h2fqOxVq0Y1VZk0qs6TvE1DZrauncwwuAqcOTu7kexeNiMJKlqtj3sLjY1fhej/ssi4zuBACAEAIAQAgBACAEAIAQAgBACAEAIAQDbEL1tFhe7wHEnkFenTc5WRnVqKnG7KdcV3vPTVB1SQCRuAncOxelGMY/BE8yTlJ55FkbjduBPStj+eC4nQqN7Hcq9NLci8Q21pt0ptLzzPVb+pW0MDJ/M7GNTHxXyq5UcYxyrce+7q/dGjfLj4rvpUIU9kefWxE6m70IkUwtrmCSZ6aSXJynJpKbkZTg0kuVcRN1JTcjKI1aMiFZMo4kZRqFjpBgg+q0aTRkm0zYNidrW3A6Ko77Ue6TpnH/AOhx5714eLwjpvNHb+j6DBYztVklv/Zb1wHoggBACAEAIAQAgBACAEAIAQAgBACA8c4AEkwBvKJXDdihYriP9IrAF2WmDDZ5cSV61Kn2UPE8erV7Wd+XIbYjjTTRbSYDpvJ4xyVoUWp5mVnWWTKiu1LhdSicbmNKlwtFEyczl10AAHCZ17QmVvVB1ElZiYumMMgl2mg5HtU5W0VVSMXdajuwqvqaxAnloe4qk0om1KU56j00llc3scGkpuRlE3Ula5VxEnUlNyriQF43ru710R2OOXzM8tbp1NwcwwQQfEbklFSVmIyad0btsrjTbu3bUB62545OG/T18V83iKLpVHH0PqcLXVampc+ZMLA6AQAgBACAEAIAQAgBACAEAIAQAgIHbC/6OlkG9/yET9F14Onmnm6HDjquWCh1/ozutXXqpHlSkNHPOvDTjor2M7sY1X/iC1SMG/EbkZiAHNk6cVa9ilnLRM5u2y8w5vIa8BpxSLsiZwvLcQNu/g0nu63yU5kR2b6E/g160DonaFomSI7we7muepBv4kdlGol8LJgMB1Go7Fhc6bXOXUlNyLCTqSm5FhGoyNSpTKtFTrukk8zK7FseZJ3dxEqSS1ezbGeguwxxhlaGHlm+E+ZI8VxY+jnpXW6O/h9bs6tns9PsbUvAPowQAgBACAEAIAQAgBACAEAIAQAgM52vvs9w4cGdXy1PqvYwkMtPzPCxlTNW8tCoV7rwXconDKYzNbqvP5R5kn6K9tUY5tGMHPWhmkLYf+0B+7LvIEj1hUnsa018Qg1iuZ3JWw6JjM5JNWZDYgCO2OP0WM8zduRtTcIxvzF6pqAPe+evAGZsb9XQDwAHqoWW6S5Fm52bfMlsAoFzGuzRlLuq3dr94H03LCs7Ox04eLcU77cvuSjmDs13dqyudI3ztJgETr6b+9Wsyt03Yisdr5W5BvO/sC1pK7uYV5WVis1AupHBISKkg8a4ggjQjUHt4I1csnZ3PojBr0VqFKqPjY1x7419ZXy9WGSbj0PraU88FLqPFmaAgBACAEAIAQAgBACAEAIBOvWaxpc9wa0akkwAO0lAM6ON27iQ2tTJGhGYAz3FAZXfXGZ7nfecT5lfRQjlikfLTnmm34lcunEGF0xOWTd7HtG3e6m+Gnezh2P4qHJJovGDcWK2lsAYcGAEQ4uc0kazIDSCO5VlLoWiktHYsmH06NNjnsocw17nNObdzOm/cuablJ2cjqp5IxbUfroMa9OvAzUcrZmAwgZuei0ThyZk1UtrH2FrCkPtGvbnmYAjQ66666mFWb2a0NIR3TVyXc6m6i1tZjgco3NOh7DwKw+JSvFnR8LilJEfh2DkknrCmeIIkidAVrOql5mUKPocYnb6tDSIboACSd/PmphLmxUhtYaXtY0yANS3QTz4me9WikysrrbkRleoXdY7zvWqVjKV3qxlVK0RzyEHKSqOELG2ezKvmsKf4XPb5O0+a+fx8bVmfScPlegi1LjO0EAIAQAgBACAEAIAQAgI7GMbo2wBqugunKwavdAk5WjU6IBptBWbUtWuaQ5j4I5FpYSPogPnbCXFpAfoXQ4TvM71ZblZbFzqPX0h8ouozuKkTEA8DAJ/4Vkr7htR2EaTy6nUDjJGUiZJ94en6qWrSViuZuLuPtmsDNzUImGNguPGCdw7TqqV63ZonD0HVl4Gltw9mRrMoLWgAA67ty8rO73PZyK1hZ9BpEEAjtUZmi1rkFimCvzZqWrTvadYPYDwW8KytaRhOk73Qxq1Ou7QgTAyktMDQdnotEtCvM5qU5Hvnudp/wAInbkLDMmCMu9X8yMo1fayrZhlG77NWzlOzQyq2kzC0UjGVK70Iuq2CQtVscbVnYTKsDX/AGST/Qnf+10f4WrwuJf+v0PoeGf+P1LsvPPRBACAEAIAQAgOX1AN5A7ygIm92psqP7W7t2EcDVZPlMoCHufafhbP/Ka78gc75BAQ937acPb7grvPZTLfV0IDNtoPaFTr37bkU3tpiBBLS4DI5u4HdLpU3BsVH+zaGoOm8aA6P3KAZbgFamWWgqWT3BrKvXbTzdJq3UaawJ81SKk5PUwgpU5ylNrK9rnbqsgHmAfRfVRd1c+ZksujGly/cea0iZTdxKg4gx95pA/nvCiReEeXUnNjsafRq6sJY8AEwdOR/nmsMRSU476o6cPPJLbRmgVcbptbmId3AT8l5ypNux6LmkhjR2oBcc1M5eEb47ZWjw+mjKqr4D5+OMgloJ79Fn2TvqXzog9SSY36ro2MrHotpUZibHLbWZdw4dwSU8qJUbsgcGqXVy+s2k2k7o3EEOOUxmIbHMwF5/e53O7usLDm+t72k1zqlr1Rvc14IHbEkqe/uKvJfnuR3JSdosixiBA1oVYiZDS7vOnf6q8eJwkUlw+UdCNxG5Y4zD2kbw5pC7KXEKfM4a/DqkneNhj0zfvt84+a6FjqD5nK+H11yNc9meKW1O0DHV6QeXvJaajQdTA0nkF5ONqRnVvF6Hs4GnKnRSkrMu9O4Y73XNPcQVyHYKoAQAgBAUXb/G7kVqVnZPDKr2l73nUtbmDWgaGJJOscFDaW4KxW2axOqSKuIO00Ib0p7/dAC17N/jKdovxDF/swNX9rdVqn/wBLnf63K3Y9WvUp2vRP0F6fskt2gSbx8aQ1tGn/ALSpVGPOSIdWXKLHlH2Z2g32lZ3/ALLkN9Gwr9jS5z9mU7Wryh7odt2LtGRFhaz+Oo6ofnqpVOh+5+hDnX/avUj/AGrYXb0LOjQo29Jla5qsp9RgBDQM1QjjA0HiueVuR0RvzLdZmcLtz2fR6oXMywp9y2jZlr6RBbWyNglwALQc0d4VoVHSbmjKvh44iOSXsJPovYymKkZjTY7TcQRoV72CqKpST+nofPY6GStJfX1EABGveBxPP+exdTfQ5YR01Fbe6D4Eim5sZTwMHceI71Vxt4m8Zp+B62kS46kjhrOiXSRVRcpE3bNmdANBu03ELnZ2xRI29M8ys2zRIkKNBZtl7DynbnlPoqNk2FDTBho0ceehA4lRfmSOXWnVIHKPRUbuiy0ZmWBYvUt69x0ZAJdrImdx/wBy8HHV50YqUep72DowqzcZdCx09tq+57KTxygj6rgjxSot0julw6m9mxSltZTkzbNbO/Kd/wAlvDikP1Q9H/wxlw2f6Z+q/wCj+z2ut2TFN4zRMw7dMfNXXEqPQo+H1eqHbsdw+pGdlM/mpgQtljaD5mLwVZchOrhmE1hPRWsnmBPkCFtDEUX+peplKhVX6X6DO42Kw8FuWllDtz6Vd7OtpAjMdTrHct81PqzFRn0HlPYZgANK9vqPZ0wcP87SofgEWDYivUNu5lWo6rUpValIvdGZwa7qkxpOUhQndXJLCpAIDNdksQZcXd7dzJJimOVCmSxh7nOzEdyuoNpPlcpKaTa8Cew1j6lMGoXtmT1amkakBTNJPRkUpNq8kdW9rUcWjon5SdXGoYA8HqhcfjDaHxRHa5x+bk1LtW5C1va27JLcg5xHgoK6HDg1wHUYOtAIObTedY00AV4blZpcjL9t7wV8boUpEW1F5jm+o10jvgN8lD3JjsXTD/7Ktvy/R6qSZVg/9XtZbGpJflrdND3jraZN0Rx3LWMYP5mUrNxgnBXfQg8EuH6tdmgAZZmBzE8l38Nq2bpvzR5XFaN1GouWjJKu7WR4L11seRzPWU5MjcfTsS4au9CbtKWg7FhJnbTjoTFtTWDZukS9rRWUmaJElaUNT3ws5Msh+2mAJOgCzuWPKVuHS5w37geA4dx4o5W0QUbnRpuZu67eXxDuPEeqi6Ys0Yuwxc1x2/QD/avB4nH/ABeTPoOHS/yeaHwXgHtkjaUqZaCWOP18QZ9FvFQa1RlJyvozs29Pk8bufjwKZYEZpCtO2pugASdAOq6T8lfs47Fc8txNlgzPDi7LruH1OirGinKxLqtRuPqGHsbl1dqfiAAPiCuhYaNNq87X/LaczjqY+C0la70V+flcc47WdRI6Go9um7Md6nEVJU5f45M2o041I/HFFj9n9eX3YJkl9Kr/AI6DR82OXsUJZqafgeRVjlm14lxWpmV3b7FDb2NZzf2jh0dMcS9/VEeaAjrPCqdta0rfT3AHczlEkdUSdSYC1jHLdoylaXw9SvXeI0abnNFKQCQOu/hpuadPFdEISkk2/wCjiq1IQk4pXt4sm8DsqVekKjqRYCTH2j4yjjqe9ZVG4u1/ZG1FRmr292OhgtItBDHGZ0D82g3agcVjGrLfY3dKm0tDiy2eDhL6QBnQdJw8WrSVV8mUjSi18UUvUlbGyZQBDRlaBmdrOp369gaPNMzlqy+WMdIqximx+L07i8vK7wTUuKjjSMaBjWvgdhyx5LJkuLzJpmq4d/ZVt+X6PUGhUMMxiypU6eZ1MkMAgMJOYtEzA3z2qaWaM25arkcM6FaUpPNo9txOvtZaBj2Q97XNyGGxA8eKtVlKUoSg8uX3NaVHKpxm8yl7FTuaDmEZ2kZg1w7iJBC+lpVFUipRPnqtOVKTjIdWFPnuSbIpR1J60YueTO6KJi2pSFi2apExa0AeCxbZdIe2lt1QQSCdeY113FUlLUlI7c8kw4dUe85skTwEb+/eo8ifMkGkRMiOfDzWT6GqQl0ZqdlP1f8Ao35qb5fMWzeRiWJNy4lct/Ef9T/1Xk4+LlRklqetgZJVItjyF892c1+l+h7+eL5r1OmvI3SlpLkxozoVncyovIWQrRuXTqfp6q6qPRXscNXBylW7VS5WsOsNq1w/fIjqmQdYJ3E8DAW+JqzatQdl7msqNPsk3rLn0XkPMdL8wdB+M7jya4eoXlUI1E7zTvpv6HxfGYTU4zSekkNsUfmdodOH8lelVi7n21KaauWj2c1YuKgn37aifGnVrNP+tq9nAyvRXgeRjFaszQl2HMUfal39IxK0tt7KANzVH4vdpz/mPirRV2Vk7I82hw2tcVAaYHVEA5nNP4uQ5arrpVIRfxHDiaNWp8g8tNkaGVjXtl2XrEEzm3n1lZvEzUm0XWBpuKUt/MXxuzq29vFnS6V4ytDZ0DeJMvbPnxXPKTk7s64QUEkuRIW4OVuaA6BmA3Zo1ie1CRzQAB36qAVD2jYv/R8NuagMOe0sZ3v6o9Fq9IlFqyq7P7BVWULSo0Q7ow4kDXrsJOYcYDu/gsy5o2I2Ao2LWMILaTBq4hsgNgknhvJUEmF0cMfmgFpLT2ncewKxUlMN2RLz9o5waTqWt1E9+ixrVVShmYZoW1eCW9xb020SW1KLQ2mSD1mgDquPhv4FMJx7C0ZWlPR+ZxYzDqvG8d0UJlvkcWa6GNRBnjpyX0dGt21JVNNddHf8fU8qMMjcSYtGqJHQiXtngH5jee/uWUlc0TJWjUhpEOHCYnfu3TzWTWpa+hJtqA6MIJ8wBzKya6mi8BwyGAASTwG8n+eazd2aKyEnWLvfAG+ej+F3f+L0+anOtvcnI9/YdsumEAiST8IHWniCOEdqzcWi6kuRhO1JLcXrgiCSDHeB+qnD6V426lcWr4aV+hKWTAZBX0U3Y+SpxTLtRwlrg0ijTAIke7JEfmXkTq2ds59DTw6cb5D0YO2SOhZPOR2jg7sVXUjb5vb/AIWVF3+X3f3O/wCpmA/sQf4hA/zBVcotaNfxX2L9nNPZ/wAn9zk4KBqKQ8HeGvW7lC7J72/ivsS41Ftm/k/uKPwqPgJHIVDu7esq2pPp/FfYlxqL938n9yLxXC8tNzsmWCNcziY/iJ9FahSoTnaUYv6FMVUr06eaMpL/AOjjYOsRd2/ay5pnwNGoPm5ZYyhCjVywVk0np9TThuJqV6TdR3adrs1ImNTuXKegZTs1tXam4u7itWDH1qgDMwdAoskM1iBMytINLcpJNluw/Gbd5HR3LHjlmY6fLVJSRCg9ydt597QzxBlU0LaiVe7IcerMDg4DXtVlFdSLu+xHuzfdcPIpkYzCzLoZS3rBxJiWuHZviP8ApFB3DkjNva7NzcYdhzP3tXO8D7oIaPJpqHwCmoxA2JjAAANwEDuWZcTurcPbldqOSAjLXZ22ogkMEDUyobSV2CJubqiahio0DSGS1pb4b5K+fxs4156t5VyOacrvQBUptzvdVbkAkCRoANSvNeEjJtL6IvC9yl4ttJYXEkVTTc2Yc5pAd2Hs7V9HwWnicDUcZa03yvs+q/2UxGHVRabkdabQWw316Y/iBHkF9M8VSfM5Fhqq5FlsKgOoMh0FrhMHRWburoy2dmSja7mR1C4aTHDlIVLJ8yczQ+aM2oOV33hoSe2d47Fm9DRajuwry2RkaZIMmdQYPeFlNWZrB6D0ZT71TwBDR6a+qzd+SNlbmzi0c1lWo1jSWlrXw0GM0uadTprA480ldxTYjZSaXmYj7SG5MYeSIzNpujwA4dypTeWomuqLVo5qMk+jHdrWylfTzjc+MhKxpuDVKZo0iXgSxunWJmI4bl83iFarJeJ9fhHmowfgPro02Zcz9CDuDnHQ8myePFRGEpLQvKpGD1OP6TRyEh/L3uqfI6lSqM9rFXXp73E239AgxUg/iLB6fqrLD1OhR4qm+aOaeJUIPWc0xxgzzgNn9FKw1ToQ8ZS6jLEr5lShUYwPzuENbEy6RG4R4rWjRdOpGUjCviI1qUow1divbPWdahcWxq03MBrwJ456LwfUMVeJVISqwyu+j/0V4TSqU1NTVthHbPaTEGvqUqg6FhzNGVujmnSc536cl0UcNQnDTVmWIxmJpz1Vl/f1M1qW7x8IPcfoVzSwFRbanXDidGW90NKsj3muHeD81zyo1I7xZ1wxFKfyyQpb4tVYfsq1Rv5XuH1WRsSFLbK9b+/LuYeGundvkdiPVWY53Ji09q140/aMo1PB7D6OI9FKetyLaWJ209sjP3tq8drHg/6oWnaFMhWrfaB19tDa16JLGh7GtzjdTDTnngJBcO8hUd5PQsrRWp9HBVLAgGuJj7Gp+U/JY4hXpS8mVl8rM+pNBAkA94B+a+NlJp6HEh1WsWOpvGRklrh7o5HsVaVWSqxd+aOiBW9icNtqlt9pQpPcHAPLw4kNLd+nDQr7Xsk227+rEYKTle+/Ud08JtMrh/RKQILtIeCOI3cdcsc45rNYdW3fqy9OOX/pzs3UaKDWgnKC8ZYEBuYluu/3SF6uBqOVCLe9tzjxUbVWWa2I6uQmJM/ENx8V0PxMLdBfIRvqBo4OAHqSTB7VT6Fl5j2gAwACQPB47/vLOWptHRfjHDb37pa49gI8zMBZuHU0VToKW73CXOezM6JIBLQANADMQJPmqyS2SLxbWre5intaqD+sqbw4OBpNkiI6r3AjRZyWWSNINSia1S2ZtYBFFkHUTJ+ZXW8XV/ccKwNBfpRG4jh7WPLWSG6Q1rHEARqJBA/7WsMSsvxWv1bRhUwfxfC3bok9Bm6zA1M7+PRs9XFTLGpLSxEeH3eub2+4tRxKlRZBdbiCTNSrQzf5R6QuSpiM7u36XO2jhlTjlSv52EXbbWzd91ZtP5wf9oWedPn/AH9zfI+n56DN+1eHB0vvLZ2/Roqu1375SnV7O+W+pnLCxn8yXueM28wpjgRWaYjVtF53dpKmVdy3v+fQtDDxjskvp/0MU27tbp1tTthWfUFxRcPsnxAqDNJjkSsJ3lJPobRjY024t2PGV7WuHJwBHqrKTWqJlFSVmis4j7PrOrqGOpHnTMDyMhdUMbVjzv5nFU4dQlsreRXrz2WH91X8Ht+oXRHiP7onJLhP7ZFfvvZbc/cpVO5wB9YV3icPP5l7GaweLp/I/cgrr2b3Q/8AHrD8pDx5SVm6WEltK354msa2OhvG/wCeBEXOxN2391U/ipPHqAs5YSH6Zo2jjpr56bIavhFdpg0yT2EfWFzToyhvb1OylXjU2T+qZIYNh7qMmpo98EDk3h811YWrTpJ5t2cWOw9au0o7I032c7QVRX6J9zT6IDrMq1BmE7skmZlTiZ0JxvHcrg6eKpytP5fH/RrNKq12rXAjsIPyXnnqntRgIIO4iD3KGk1ZgoWIWraVV1Ns5WnSTJ57/FfIY6lGnWcY7HHNZXZDi2K82btqaQM3wqwe7NkeW5XOaYzD3XmNx7V+qYTDRrUVUuc2IrOlUem5cLqydcsY0xTc0auZIkRG4Hx1ledi8KsKpSi73dz18NDt4qT0I3DrToTVpTORwg7pBptO7z8lPCajnQ1VrNnBxCGWrp0HrXRuXpnCOGX1QfEfHX5qLIm7FW4rVG4j/C39FDgiVJo9djFY/vCO6B8lHZx6E9pLqNKtdzvecT3klWSS2Ktt7lW2s2fqXFSk+mW9VrmuBMaEyI9VhWpOTujoo1lBWYi/Arx0A3LmgACBUqcB3rHur8DXvMegi7Y6odX3Lz/E8/VT3WxHel0HjPZ/a/vLl7u4fqVz2Oq5dLb2M4ePe6V38QHyCC5IW/sqwxv7gu/M9x+qAk6GweHN3WlLxE/NASFHZ+1Z7tvSH8Df0QD2lasb7rGt7gB8kAsgBARGL7TW1tpVqjN91vWd5Dd4oCsV/aWwmKNCo7tdp6NkqbAiMQ23vj8ApAje1kkeLp+QU2BWL/GrirHSVajhugPILjMe4CIUAjNWu4tJ3je7sJmQ0b+PBAeASDrE6E6wPwhxza68IQHhpg6hgBcNMoOgHHK0k8veQClvWfTJNF9RuUdUNd8WvvFpaBuHPigJa320xClGW5D2t1eaoBzb9G5wDOh3FAO7zbirU1q0GipEtczM3MNNXN6w0nmFw4rAU6+r0fUznTUhaz2yZl10cD1iBmYG66yDM9kLya3A3lvF3ZVU2iCwvER0ld7KrRSzOqauy5wTuaDvO/TtX2fCqqp4aMKmkl9kJU4ymnKNy0OxtlLdVZJa1zSHB3vR1SRud2Li4lNzvZ7Hs4PJCMY5W03by8fIdbJ0qV5dXDQ86UqDt4cZzVWn0DVy8PnKlGS31v0ODHUFOSe3uWh2x44VD5L0e8+Bwd1XU4Ox5/vB5Ke8+BHdfE5/+IO/vB5FO8roR3V9T0bHn+8HkneV0J7q+oo3Y8canoo7z4E918RZmyNPi958go7zLoSsLHqLs2bt275Pe5V7ebLd3prcVdStGAj7MSCDunzVf8kupb/FHoUK1whoqOY14qBp94a6cCeR/RUcXHc0jJS1RfP65FKm01pndMaEqYQctis6ihuIHa2h+LyV+xfVGfeI9H6Hjdrrc8T5KVQk9iHiordMcUtprd3xx3hQ6E1yJWKpvmSlGs14lpBHMLJprRm6kmroUUEidxTzNc2SJBEjeJESEBR6Xs8aHlz3dKOAJgz2kb1KYHVTAQwQ1mQdg09FdSRAxrYY7hqrXIIu6wtp95gPhr5qLIEa7CA0ksc5hPiD4FRlJuNq2HHiym/t1pv82qMrFxlVsWCZFVkmTo2o3z3xoosyRpUoHM1tNzHnXKCcrWCNZa/TWdFAEqlBzS4Q6GmS7K6ZgktlstGhHDigEaf4NXO16hBMdWQ5zSHcf0QA+iXdUNDsoGRroA1ERDwHOOnPiEAnXtgwQeo0GZcSwTJMNa6W6d/mgEalIOFXK1zntiSG7jwhzTl7VBKbWw9wDGK9nWFW2ygublqDStIEOG6Dp2oklsHJvdl6sfatUBcKtBjsvFhc1x016rgfKUIJ639qFl1el6SiXbszczf8TJQFiw7aS0r/ALK4pP7A8T5HVASgM7kAFAU3F8Vu8xAYWDsE+q7adOlbc86rVrX2sV26uKxBLukcYOmuvYt7RS0OW85PVlaury7eIFrVHi39Vy1HVlysd1KNCHO7JbZC0fbVH1nU3OfUaGkEngZGg00k+aiOHb1kyZ4pRdoK5M7Q9Le0TQqUnBhIPUzNdIMjVX7Cmt2Z96qvaJXKXswDvgr+NVw+qh06K5kqriHyJjB/ZiaTw9uZpgjrVHOEHsJUKVKDurkyhXqK0rFrtNjWj9o8nsGimWKfJCOCX6mWSztW02hrBAC5pScndnZCCirIXVSwIAQAgEalsx29oQDSthLTu9dVN2CLutn+Q8j9D/ypzEWIe6wUjs79PXd6q2ZCxG18OcOCtcgj7ixB95oPgosgNDhQEhjnsnflJjyTKSI1sIeQ1sU3tbEAtDTA3CW8P0VcpIyubaqKjJbUp0WjVrCKknh73DsVbMEPVwhkPy1ZAdIY/MHOMQDroDqQgPL23r27mNpZmmpPVa7PmjfGXsPEIDtt1UIHStpODPgeGtMBvLSdEB7dgF0mW03gjI4uaANDpo6Se3lwQDd9v1CCAQ066DLA0OtMzEQZO+EAzubam0zqNJEbgeRDgDvQDq1xy4otzULupvALQXCNDzkEaICw4b7UMQZ7xZWA+8wD/M2EBZbP2v6xcWsHiabw70I+qAv2zmMUb2iK1JpDZLYc0AyN6XZFkSnQN+6PIJdjKj0Um8h5JdiyOoUEnqAEAIAQAgBACAEAIAQAgPHNB3oBpWwym74YPZogI+42fB3EH8w+o1PiVN2CNrYAR8B8CD+nqrKZFhscNHOO/q/P6K2ZEiFxhJ5KSSDvcLHxNB7wlgRL8HYDLczHDcWkiFXKBOvRrwRna8QR9o0EjxUZSCMq2oYGzRdTDTq+m8mREHQnQnTVVswQuKZTU+yLnSBJcOtPLTRAeVbeo5o6V2gktzmXaxuA14DelgIvptEZZPOY39iAmcF2Wu7nSlSdlO9x6rfM71ANAwL2SsbDrmoXH7jNB5oDRMLw2lb0xTosDGDgOfNAO0AIAQAgBACAEAIAQAgBACAEAIAQAgBACA4fTB3gFANX4YzgC3uJH/XggGdxgxPEO7xB82qykwQt5s6fukd0Efz6qyn1JuU3aOobc5WtLnRMwQB5gFS5IFLu673nruJ7OHkqg5sraq90UWvc78IMqtyC4YL7MLmr1qxFJvbDnHw4KAaBgfs/s7eDk6R/3n6+m5AWljABAAA5DRAdIAQAgBACAEAIAQAgBACAEAIAQAgBACAEAIAQAgBACAEAzxK3Y5hzNa7vAPzQGW4hZ087vs2b/uj9EBo2zFqxtFuVjW6cGgfJATCAEAIAQAgBACAEAIAQAgBAf//Z"/>
          <p:cNvSpPr>
            <a:spLocks noChangeAspect="1" noChangeArrowheads="1"/>
          </p:cNvSpPr>
          <p:nvPr/>
        </p:nvSpPr>
        <p:spPr bwMode="auto">
          <a:xfrm>
            <a:off x="1619672" y="4608424"/>
            <a:ext cx="2880320" cy="288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6" name="Picture 2" descr="http://8hxtriunfar.com/wp/wp-content/uploads/2015/09/portalw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94934"/>
            <a:ext cx="1245120" cy="88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javier\Desktop\Nueva carpeta\IMG_45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0" t="22982" r="45566" b="41501"/>
          <a:stretch/>
        </p:blipFill>
        <p:spPr bwMode="auto">
          <a:xfrm flipH="1">
            <a:off x="7920548" y="2773365"/>
            <a:ext cx="1079944" cy="5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://www.microtek.ud.it/wp-content/uploads/2012/02/App-iPhone_ridotta_totale.jpg"/>
          <p:cNvSpPr>
            <a:spLocks noChangeAspect="1" noChangeArrowheads="1"/>
          </p:cNvSpPr>
          <p:nvPr/>
        </p:nvSpPr>
        <p:spPr bwMode="auto">
          <a:xfrm>
            <a:off x="1196749" y="544522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95497"/>
            <a:ext cx="1728192" cy="1153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476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voyonovoy.com/wp-content/uploads/2015/07/Pregunt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37932"/>
            <a:ext cx="8352928" cy="3981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242698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Preguntas y Respuestas </a:t>
            </a:r>
            <a:endParaRPr lang="es-DO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980728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Comunicaciones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Oficina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Asistencia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Vial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63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javier\Desktop\Nueva carpeta\IMG_4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88588"/>
            <a:ext cx="4752528" cy="397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932040" y="1688588"/>
            <a:ext cx="4211960" cy="3972660"/>
          </a:xfrm>
        </p:spPr>
        <p:txBody>
          <a:bodyPr>
            <a:normAutofit/>
          </a:bodyPr>
          <a:lstStyle/>
          <a:p>
            <a:pPr algn="just"/>
            <a:r>
              <a:rPr lang="es-ES" sz="1800" dirty="0" smtClean="0">
                <a:solidFill>
                  <a:schemeClr val="tx1"/>
                </a:solidFill>
              </a:rPr>
              <a:t>Estas llamadas caen en nuestro “</a:t>
            </a:r>
            <a:r>
              <a:rPr lang="es-ES" sz="1800" dirty="0" err="1" smtClean="0">
                <a:solidFill>
                  <a:schemeClr val="tx1"/>
                </a:solidFill>
              </a:rPr>
              <a:t>Call</a:t>
            </a:r>
            <a:r>
              <a:rPr lang="es-ES" sz="1800" dirty="0" smtClean="0">
                <a:solidFill>
                  <a:schemeClr val="tx1"/>
                </a:solidFill>
              </a:rPr>
              <a:t> Center” que registra las emergencias para retransmitirla a una de las 180 unidades desplegadas en las diferentes vías del país.</a:t>
            </a:r>
          </a:p>
          <a:p>
            <a:pPr algn="just"/>
            <a:endParaRPr lang="es-ES" sz="1800" dirty="0" smtClean="0">
              <a:solidFill>
                <a:schemeClr val="tx1"/>
              </a:solidFill>
            </a:endParaRPr>
          </a:p>
          <a:p>
            <a:pPr algn="just"/>
            <a:r>
              <a:rPr lang="es-ES" sz="1800" dirty="0" smtClean="0">
                <a:solidFill>
                  <a:schemeClr val="tx1"/>
                </a:solidFill>
              </a:rPr>
              <a:t>Aquí trabajan cerca de 15 personas recibiendo, monitoreando y reenviando las llamadas a los puestos de asistencias que a su vez remiten a los equipos colocados en los diversos puntos del país. </a:t>
            </a:r>
          </a:p>
          <a:p>
            <a:pPr algn="just"/>
            <a:endParaRPr lang="es-ES" sz="1800" dirty="0" smtClean="0">
              <a:solidFill>
                <a:schemeClr val="tx1"/>
              </a:solidFill>
            </a:endParaRPr>
          </a:p>
          <a:p>
            <a:pPr algn="just"/>
            <a:endParaRPr lang="es-ES" sz="1800" dirty="0" smtClean="0">
              <a:solidFill>
                <a:schemeClr val="tx1"/>
              </a:solidFill>
            </a:endParaRPr>
          </a:p>
          <a:p>
            <a:pPr algn="just"/>
            <a:endParaRPr lang="es-E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404664"/>
            <a:ext cx="91440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 Obras Públicas y Comunicaciones </a:t>
            </a:r>
            <a:b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Oficina de Acceso a la Información Pública Etica y Transparencia </a:t>
            </a:r>
            <a:b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Asistencia y Seguridad Vial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26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403648" y="5373216"/>
            <a:ext cx="61631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servicio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recibido</a:t>
            </a:r>
            <a:r>
              <a:rPr lang="en-US" dirty="0" smtClean="0"/>
              <a:t> a </a:t>
            </a:r>
            <a:r>
              <a:rPr lang="en-US" dirty="0" err="1" smtClean="0"/>
              <a:t>traves</a:t>
            </a:r>
            <a:r>
              <a:rPr lang="en-US" dirty="0" smtClean="0"/>
              <a:t> de un </a:t>
            </a:r>
            <a:r>
              <a:rPr lang="en-US" dirty="0" err="1" smtClean="0"/>
              <a:t>sistemas</a:t>
            </a:r>
            <a:r>
              <a:rPr lang="en-US" dirty="0" smtClean="0"/>
              <a:t> de </a:t>
            </a:r>
            <a:r>
              <a:rPr lang="en-US" dirty="0" err="1" smtClean="0"/>
              <a:t>acopio</a:t>
            </a:r>
            <a:r>
              <a:rPr lang="en-US" dirty="0" smtClean="0"/>
              <a:t> de </a:t>
            </a:r>
            <a:r>
              <a:rPr lang="en-US" dirty="0" err="1" smtClean="0"/>
              <a:t>asistencias</a:t>
            </a:r>
            <a:r>
              <a:rPr lang="en-US" dirty="0" smtClean="0"/>
              <a:t> en el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detalla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la </a:t>
            </a:r>
            <a:r>
              <a:rPr lang="en-US" dirty="0" err="1" smtClean="0"/>
              <a:t>unidad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prestó</a:t>
            </a:r>
            <a:r>
              <a:rPr lang="en-US" dirty="0" smtClean="0"/>
              <a:t> el </a:t>
            </a:r>
            <a:r>
              <a:rPr lang="en-US" dirty="0" err="1" smtClean="0"/>
              <a:t>servicio</a:t>
            </a:r>
            <a:r>
              <a:rPr lang="en-US" dirty="0" smtClean="0"/>
              <a:t> hasta el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emergencia</a:t>
            </a:r>
            <a:r>
              <a:rPr lang="en-US" dirty="0" smtClean="0"/>
              <a:t>.  </a:t>
            </a:r>
            <a:endParaRPr lang="en-US" dirty="0"/>
          </a:p>
          <a:p>
            <a:r>
              <a:rPr lang="es-ES" dirty="0" smtClean="0"/>
              <a:t> </a:t>
            </a:r>
            <a:endParaRPr lang="en-US" dirty="0"/>
          </a:p>
        </p:txBody>
      </p:sp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455" y="1814512"/>
            <a:ext cx="6181090" cy="3228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980728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Comunicaciones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Oficina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Asistencia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Vial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589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47824"/>
            <a:ext cx="6840760" cy="4229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Rectángulo"/>
          <p:cNvSpPr/>
          <p:nvPr/>
        </p:nvSpPr>
        <p:spPr>
          <a:xfrm>
            <a:off x="1403648" y="5373216"/>
            <a:ext cx="6163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muestra</a:t>
            </a:r>
            <a:r>
              <a:rPr lang="en-US" dirty="0" smtClean="0"/>
              <a:t> de la </a:t>
            </a:r>
            <a:r>
              <a:rPr lang="en-US" dirty="0" err="1" smtClean="0"/>
              <a:t>plantilla</a:t>
            </a:r>
            <a:r>
              <a:rPr lang="en-US" dirty="0" smtClean="0"/>
              <a:t> de </a:t>
            </a:r>
            <a:r>
              <a:rPr lang="en-US" dirty="0" err="1" smtClean="0"/>
              <a:t>recepción</a:t>
            </a:r>
            <a:r>
              <a:rPr lang="en-US" dirty="0" smtClean="0"/>
              <a:t> de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realizado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nuestro</a:t>
            </a:r>
            <a:r>
              <a:rPr lang="en-US" dirty="0" smtClean="0"/>
              <a:t> </a:t>
            </a:r>
            <a:r>
              <a:rPr lang="en-US" dirty="0" err="1" smtClean="0"/>
              <a:t>ministerio</a:t>
            </a:r>
            <a:r>
              <a:rPr lang="en-US" dirty="0" smtClean="0"/>
              <a:t> para la </a:t>
            </a:r>
            <a:r>
              <a:rPr lang="en-US" dirty="0" err="1" smtClean="0"/>
              <a:t>asistencia</a:t>
            </a:r>
            <a:r>
              <a:rPr lang="en-US" dirty="0" smtClean="0"/>
              <a:t> vial.  </a:t>
            </a:r>
            <a:endParaRPr lang="en-US" dirty="0"/>
          </a:p>
          <a:p>
            <a:r>
              <a:rPr lang="es-ES" dirty="0" smtClean="0"/>
              <a:t> </a:t>
            </a:r>
            <a:endParaRPr lang="en-US" dirty="0"/>
          </a:p>
        </p:txBody>
      </p:sp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980728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Comunicaciones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Oficina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Asistencia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Vial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27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403648" y="5373216"/>
            <a:ext cx="61631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La Logística incluye un sistema de geolocalización de las unidades que tenemos disponibles a fin de remitir dicha emergencia al equipo mas cercano y dar respuesta mas rápida al ciudadano. </a:t>
            </a:r>
            <a:endParaRPr lang="en-US" dirty="0"/>
          </a:p>
          <a:p>
            <a:r>
              <a:rPr lang="es-ES" dirty="0" smtClean="0"/>
              <a:t> </a:t>
            </a:r>
            <a:endParaRPr lang="en-US" dirty="0"/>
          </a:p>
        </p:txBody>
      </p:sp>
      <p:pic>
        <p:nvPicPr>
          <p:cNvPr id="3074" name="Picture 2" descr="C:\Users\rjavier\Desktop\Nueva carpeta\IMG_45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03648" y="1772816"/>
            <a:ext cx="6163106" cy="344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404664"/>
            <a:ext cx="91440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 Obras Públicas y Comunicaciones </a:t>
            </a:r>
            <a:b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Oficina de Acceso a la Información Pública Etica y Transparencia </a:t>
            </a:r>
            <a:b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Asistencia y Seguridad Vial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17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9144000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936104"/>
          </a:xfrm>
        </p:spPr>
        <p:txBody>
          <a:bodyPr>
            <a:normAutofit fontScale="92500"/>
          </a:bodyPr>
          <a:lstStyle/>
          <a:p>
            <a:pPr algn="just"/>
            <a:r>
              <a:rPr lang="es-ES" sz="1800" dirty="0" smtClean="0">
                <a:solidFill>
                  <a:prstClr val="black"/>
                </a:solidFill>
              </a:rPr>
              <a:t>Solamente en </a:t>
            </a:r>
            <a:r>
              <a:rPr lang="es-ES" sz="1800" dirty="0">
                <a:solidFill>
                  <a:prstClr val="black"/>
                </a:solidFill>
              </a:rPr>
              <a:t>lo que va del año (entre 01/01/2015 - 31/10/2015) </a:t>
            </a:r>
            <a:r>
              <a:rPr lang="es-ES" sz="1800" dirty="0" smtClean="0">
                <a:solidFill>
                  <a:prstClr val="black"/>
                </a:solidFill>
              </a:rPr>
              <a:t>el sistema de seguridad vial</a:t>
            </a:r>
            <a:r>
              <a:rPr lang="es-DO" sz="1800" dirty="0" smtClean="0">
                <a:solidFill>
                  <a:prstClr val="black"/>
                </a:solidFill>
              </a:rPr>
              <a:t>, adscrita al Ministerio de Obras Públicas (MOPC), prestó </a:t>
            </a:r>
            <a:r>
              <a:rPr lang="es-ES" sz="1800" b="1" dirty="0">
                <a:solidFill>
                  <a:prstClr val="black"/>
                </a:solidFill>
              </a:rPr>
              <a:t>124,514</a:t>
            </a:r>
            <a:r>
              <a:rPr lang="es-DO" sz="1800" b="1" dirty="0">
                <a:solidFill>
                  <a:prstClr val="black"/>
                </a:solidFill>
              </a:rPr>
              <a:t> asistencias </a:t>
            </a:r>
            <a:r>
              <a:rPr lang="es-DO" sz="1800" dirty="0" smtClean="0">
                <a:solidFill>
                  <a:prstClr val="black"/>
                </a:solidFill>
              </a:rPr>
              <a:t>a conductores en autopistas y carreteras, siendo las más representativas las que tienen que ver con Neumáticos </a:t>
            </a:r>
            <a:r>
              <a:rPr lang="es-DO" sz="1800" b="1" dirty="0" smtClean="0">
                <a:solidFill>
                  <a:prstClr val="black"/>
                </a:solidFill>
              </a:rPr>
              <a:t>43,288.</a:t>
            </a:r>
            <a:r>
              <a:rPr lang="es-DO" sz="1800" dirty="0" smtClean="0">
                <a:solidFill>
                  <a:prstClr val="black"/>
                </a:solidFill>
              </a:rPr>
              <a:t> 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980728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Comunicaciones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Oficina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Asistencia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Vial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41" y="2166598"/>
            <a:ext cx="9119159" cy="4691400"/>
          </a:xfrm>
          <a:prstGeom prst="rect">
            <a:avLst/>
          </a:prstGeom>
        </p:spPr>
      </p:pic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9511" y="1556792"/>
            <a:ext cx="9144000" cy="792088"/>
          </a:xfrm>
        </p:spPr>
        <p:txBody>
          <a:bodyPr>
            <a:normAutofit/>
          </a:bodyPr>
          <a:lstStyle/>
          <a:p>
            <a:pPr algn="just"/>
            <a:r>
              <a:rPr lang="es-ES" sz="1800" dirty="0" smtClean="0">
                <a:solidFill>
                  <a:schemeClr val="tx1"/>
                </a:solidFill>
              </a:rPr>
              <a:t>La Autopista de </a:t>
            </a:r>
            <a:r>
              <a:rPr lang="es-ES" sz="1800" b="1" dirty="0" smtClean="0">
                <a:solidFill>
                  <a:schemeClr val="tx1"/>
                </a:solidFill>
              </a:rPr>
              <a:t>Las Américas </a:t>
            </a:r>
            <a:r>
              <a:rPr lang="es-ES" sz="1800" dirty="0" smtClean="0">
                <a:solidFill>
                  <a:schemeClr val="tx1"/>
                </a:solidFill>
              </a:rPr>
              <a:t>registró mayor incidencia en cuanto a los servicios prestados en ese mismo tiempo con </a:t>
            </a:r>
            <a:r>
              <a:rPr lang="es-ES" sz="1800" b="1" dirty="0">
                <a:solidFill>
                  <a:schemeClr val="tx1"/>
                </a:solidFill>
              </a:rPr>
              <a:t>15,411 </a:t>
            </a:r>
            <a:r>
              <a:rPr lang="es-ES" sz="1800" dirty="0" smtClean="0">
                <a:solidFill>
                  <a:schemeClr val="tx1"/>
                </a:solidFill>
              </a:rPr>
              <a:t>asistencias, seguida por la Sur-Este Tramo 1 con </a:t>
            </a:r>
            <a:r>
              <a:rPr lang="es-ES" sz="1800" b="1" dirty="0">
                <a:solidFill>
                  <a:schemeClr val="tx1"/>
                </a:solidFill>
              </a:rPr>
              <a:t>15,388.     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980728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Comunicaciones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Oficina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Asistencia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Vial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86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9511" y="1556792"/>
            <a:ext cx="9144000" cy="792088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Reporte Resumido de Asistencias por Zonas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980728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Comunicaciones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Oficina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Asistencia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Vial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885984"/>
              </p:ext>
            </p:extLst>
          </p:nvPr>
        </p:nvGraphicFramePr>
        <p:xfrm>
          <a:off x="107504" y="2204864"/>
          <a:ext cx="8928994" cy="4594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2696"/>
                <a:gridCol w="789045"/>
                <a:gridCol w="683787"/>
                <a:gridCol w="812435"/>
                <a:gridCol w="718873"/>
                <a:gridCol w="753959"/>
                <a:gridCol w="683787"/>
                <a:gridCol w="531748"/>
                <a:gridCol w="394522"/>
                <a:gridCol w="894303"/>
                <a:gridCol w="683787"/>
                <a:gridCol w="520052"/>
              </a:tblGrid>
              <a:tr h="21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Zonas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</a:rPr>
                        <a:t>Accidentes</a:t>
                      </a:r>
                      <a:endParaRPr lang="es-E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</a:rPr>
                        <a:t>Lesiones</a:t>
                      </a:r>
                      <a:endParaRPr lang="es-E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</a:rPr>
                        <a:t>Traslado H.</a:t>
                      </a:r>
                      <a:endParaRPr lang="es-E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</a:rPr>
                        <a:t>Fallecidos</a:t>
                      </a:r>
                      <a:endParaRPr lang="es-E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</a:rPr>
                        <a:t>Seguridad</a:t>
                      </a:r>
                      <a:endParaRPr lang="es-E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</a:rPr>
                        <a:t>Mecánica</a:t>
                      </a:r>
                      <a:endParaRPr lang="es-E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</a:rPr>
                        <a:t>Gomas</a:t>
                      </a:r>
                      <a:endParaRPr lang="es-E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</a:rPr>
                        <a:t>Grúa</a:t>
                      </a:r>
                      <a:endParaRPr lang="es-E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</a:rPr>
                        <a:t>Combustible</a:t>
                      </a:r>
                      <a:endParaRPr lang="es-E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</a:rPr>
                        <a:t>Animales</a:t>
                      </a:r>
                      <a:endParaRPr lang="es-E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Total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AMERICA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118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22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464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7802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5586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1458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15430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ATLANTICO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94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59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294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4527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4189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1599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10707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CIBAO NORTE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66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26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46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59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7634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3881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650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12293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CIBAO SUR TRAMO 1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136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89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15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246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6309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3119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1116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10927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CIBAO SUR TRAMO 2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64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272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3670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2753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493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7254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CIRC. NORTE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13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109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2717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1929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1257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6027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CIRCUNVALACION SANTO DOMINGO TRAMO 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23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1378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972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756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3229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CIRCUNVALACION SANTO DOMINGO TRAMO 2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15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26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397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327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194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960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CORAL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27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27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75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83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3483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2722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930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7247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MICHES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5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9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1042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869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522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2452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PUNTA CANA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58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22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449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4052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3506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1516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9584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SAMANA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22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0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304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3846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3609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858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8671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SAN JUAN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9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0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26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210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1364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1409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589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3593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SUR ESTE TRAMO 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105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89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0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12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841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8492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4600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1344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15384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SUR ESTE TRAMO 2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23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14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0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26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116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2628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1408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253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4428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SUR OESTE TRAMO 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108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1780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1858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669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4438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SUR OESTE TRAMO 2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0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29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309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312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86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741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ZONA CENTRAL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68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24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115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560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239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151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1134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Total</a:t>
                      </a:r>
                      <a:endParaRPr lang="es-E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917</a:t>
                      </a:r>
                      <a:endParaRPr lang="es-E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515</a:t>
                      </a:r>
                      <a:endParaRPr lang="es-E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0</a:t>
                      </a:r>
                      <a:endParaRPr lang="es-E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269</a:t>
                      </a:r>
                      <a:endParaRPr lang="es-E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3834</a:t>
                      </a:r>
                      <a:endParaRPr lang="es-E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61990</a:t>
                      </a:r>
                      <a:endParaRPr lang="es-E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43288</a:t>
                      </a:r>
                      <a:endParaRPr lang="es-E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8</a:t>
                      </a:r>
                      <a:endParaRPr lang="es-E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14441</a:t>
                      </a:r>
                      <a:endParaRPr lang="es-E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21</a:t>
                      </a:r>
                      <a:endParaRPr lang="es-E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124478</a:t>
                      </a:r>
                      <a:endParaRPr lang="es-E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4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1519</Words>
  <Application>Microsoft Office PowerPoint</Application>
  <PresentationFormat>Presentación en pantalla (4:3)</PresentationFormat>
  <Paragraphs>455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Calibri</vt:lpstr>
      <vt:lpstr>Segoe UI</vt:lpstr>
      <vt:lpstr>Times New Roman</vt:lpstr>
      <vt:lpstr>Tema de Office</vt:lpstr>
      <vt:lpstr>Ministerio Obras Públicas y Comunicaciones  Oficina de Acceso a la Información Pública Etica y Transparencia  Sistema de Asistencia y Seguridad Vial </vt:lpstr>
      <vt:lpstr>Presentación de PowerPoint</vt:lpstr>
      <vt:lpstr>Presentación de PowerPoint</vt:lpstr>
      <vt:lpstr>Ministerio Obras Públicas y Comunicaciones  Oficina de Acceso a la Información Pública Etica y Transparencia  Sistema de Asistencia y Seguridad Vial </vt:lpstr>
      <vt:lpstr>Ministerio Obras Públicas y Comunicaciones  Oficina de Acceso a la Información Pública Etica y Transparencia  Sistema de Asistencia y Seguridad Vial </vt:lpstr>
      <vt:lpstr>Presentación de PowerPoint</vt:lpstr>
      <vt:lpstr>Ministerio Obras Públicas y Comunicaciones  Oficina de Acceso a la Información Pública Etica y Transparencia  Sistema de Asistencia y Seguridad Vial </vt:lpstr>
      <vt:lpstr>Ministerio Obras Públicas y Comunicaciones  Oficina de Acceso a la Información Pública Etica y Transparencia  Sistema de Asistencia y Seguridad Vial </vt:lpstr>
      <vt:lpstr>Ministerio Obras Públicas y Comunicaciones  Oficina de Acceso a la Información Pública Etica y Transparencia  Sistema de Asistencia y Seguridad Vial </vt:lpstr>
      <vt:lpstr>Presentación de PowerPoint</vt:lpstr>
      <vt:lpstr>Ministerio Obras Públicas y Comunicaciones  Oficina de Acceso a la Información Pública Etica y Transparencia  Sistema de Asistencia y Seguridad Vial </vt:lpstr>
      <vt:lpstr>Ministerio Obras Públicas y Comunicaciones  Oficina de Acceso a la Información Pública Etica y Transparencia  Sistema de Asistencia y Seguridad Vial </vt:lpstr>
      <vt:lpstr>Ministerio Obras Públicas y Comunicaciones  Oficina de Acceso a la Información Pública Etica y Transparencia  Sistema de Asistencia y Seguridad Vial </vt:lpstr>
      <vt:lpstr>Ministerio Obras Públicas y Comunicaciones  Oficina de Acceso a la Información Pública Etica y Transparencia  Sistema de Asistencia y Seguridad Vial </vt:lpstr>
      <vt:lpstr>Ministerio Obras Públicas y Comunicaciones  Oficina de Acceso a la Información Pública Etica y Transparencia  Sistema de Asistencia y Seguridad Vial </vt:lpstr>
      <vt:lpstr>Ministerio Obras Públicas y Comunicaciones  Oficina de Acceso a la Información Pública Etica y Transparencia  Sistema de Asistencia y Seguridad Vial </vt:lpstr>
      <vt:lpstr>Ministerio Obras Públicas y Comunicaciones  Oficina de Acceso a la Información Pública Etica y Transparencia  Sistema de Asistencia y Seguridad Vial </vt:lpstr>
      <vt:lpstr>Ministerio Obras Públicas y Comunicaciones  Oficina de Acceso a la Información Pública Etica y Transparencia  Sistema de Asistencia y Seguridad Vial </vt:lpstr>
      <vt:lpstr>Ministerio Obras Públicas y Comunicaciones  Oficina de Acceso a la Información Pública Etica y Transparencia  Sistema de Asistencia y Seguridad Vial </vt:lpstr>
      <vt:lpstr>Ministerio Obras Públicas y Comunicaciones  Oficina de Acceso a la Información Pública Etica y Transparencia  Sistema de Asistencia y Seguridad Vial </vt:lpstr>
      <vt:lpstr>Ministerio Obras Públicas y Comunicaciones  Oficina de Acceso a la Información Pública Etica y Transparencia  Sistema de Asistencia y Seguridad Vial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Seguridad Vial Ministerio Obras Públicas y Comunicaciones</dc:title>
  <dc:creator>Ronny A. Javier kelly</dc:creator>
  <cp:lastModifiedBy>Ronny A. Javier kelly</cp:lastModifiedBy>
  <cp:revision>135</cp:revision>
  <dcterms:created xsi:type="dcterms:W3CDTF">2015-02-18T14:13:46Z</dcterms:created>
  <dcterms:modified xsi:type="dcterms:W3CDTF">2015-12-09T19:54:08Z</dcterms:modified>
</cp:coreProperties>
</file>